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Public Sans" panose="020B0604020202020204" charset="0"/>
      <p:regular r:id="rId19"/>
    </p:embeddedFont>
    <p:embeddedFont>
      <p:font typeface="Public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DUF2isFWsqVSYhbaACYtbgcLi_YjDqpE3GLQIVgkKQg/edit#gid=6985111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75" y="19730"/>
            <a:ext cx="18288000" cy="10287000"/>
            <a:chOff x="0" y="0"/>
            <a:chExt cx="13642222" cy="767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42222" cy="7673749"/>
            </a:xfrm>
            <a:custGeom>
              <a:avLst/>
              <a:gdLst/>
              <a:ahLst/>
              <a:cxnLst/>
              <a:rect l="l" t="t" r="r" b="b"/>
              <a:pathLst>
                <a:path w="13642222" h="7673749">
                  <a:moveTo>
                    <a:pt x="0" y="0"/>
                  </a:moveTo>
                  <a:lnTo>
                    <a:pt x="0" y="7673749"/>
                  </a:lnTo>
                  <a:lnTo>
                    <a:pt x="13642222" y="7673749"/>
                  </a:lnTo>
                  <a:lnTo>
                    <a:pt x="13642222" y="0"/>
                  </a:lnTo>
                  <a:lnTo>
                    <a:pt x="0" y="0"/>
                  </a:lnTo>
                  <a:close/>
                  <a:moveTo>
                    <a:pt x="13581261" y="7612790"/>
                  </a:moveTo>
                  <a:lnTo>
                    <a:pt x="59690" y="7612790"/>
                  </a:lnTo>
                  <a:lnTo>
                    <a:pt x="59690" y="59690"/>
                  </a:lnTo>
                  <a:lnTo>
                    <a:pt x="13581261" y="59690"/>
                  </a:lnTo>
                  <a:lnTo>
                    <a:pt x="13581261" y="761279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AutoShape 4"/>
          <p:cNvSpPr/>
          <p:nvPr/>
        </p:nvSpPr>
        <p:spPr>
          <a:xfrm>
            <a:off x="0" y="1009650"/>
            <a:ext cx="18288000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>
            <a:off x="52388" y="9258300"/>
            <a:ext cx="11404602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rot="-5400000">
            <a:off x="6827840" y="5619750"/>
            <a:ext cx="9258300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1592813" y="1984751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28700" y="1857419"/>
            <a:ext cx="8671213" cy="349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99"/>
              </a:lnSpc>
            </a:pPr>
            <a:r>
              <a:rPr lang="en-US" sz="11499" b="1" dirty="0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Election Results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036909"/>
            <a:ext cx="743038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Presented by George Blake, SU Director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67738"/>
            <a:ext cx="952817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Royal College of Art Students’ Union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9553431"/>
            <a:ext cx="9528177" cy="34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dirty="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26 March,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3642222" cy="767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42222" cy="7673749"/>
            </a:xfrm>
            <a:custGeom>
              <a:avLst/>
              <a:gdLst/>
              <a:ahLst/>
              <a:cxnLst/>
              <a:rect l="l" t="t" r="r" b="b"/>
              <a:pathLst>
                <a:path w="13642222" h="7673749">
                  <a:moveTo>
                    <a:pt x="0" y="0"/>
                  </a:moveTo>
                  <a:lnTo>
                    <a:pt x="0" y="7673749"/>
                  </a:lnTo>
                  <a:lnTo>
                    <a:pt x="13642222" y="7673749"/>
                  </a:lnTo>
                  <a:lnTo>
                    <a:pt x="13642222" y="0"/>
                  </a:lnTo>
                  <a:lnTo>
                    <a:pt x="0" y="0"/>
                  </a:lnTo>
                  <a:close/>
                  <a:moveTo>
                    <a:pt x="13581261" y="7612790"/>
                  </a:moveTo>
                  <a:lnTo>
                    <a:pt x="59690" y="7612790"/>
                  </a:lnTo>
                  <a:lnTo>
                    <a:pt x="59690" y="59690"/>
                  </a:lnTo>
                  <a:lnTo>
                    <a:pt x="13581261" y="59690"/>
                  </a:lnTo>
                  <a:lnTo>
                    <a:pt x="13581261" y="761279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0" y="1028700"/>
            <a:ext cx="12812254" cy="381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358" y="244644"/>
            <a:ext cx="13637770" cy="1084479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206615" y="1011704"/>
            <a:ext cx="4323524" cy="1692070"/>
            <a:chOff x="0" y="0"/>
            <a:chExt cx="5764699" cy="2256094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"/>
              <a:ext cx="5764699" cy="1238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00"/>
                </a:lnSpc>
              </a:pPr>
              <a:r>
                <a:rPr lang="en-US" sz="60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President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587862"/>
              <a:ext cx="5764699" cy="66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3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38287"/>
            <a:ext cx="845484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ROUND 1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12812254" y="4362624"/>
            <a:ext cx="5437646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11"/>
          <p:cNvSpPr/>
          <p:nvPr/>
        </p:nvSpPr>
        <p:spPr>
          <a:xfrm flipV="1">
            <a:off x="12812254" y="0"/>
            <a:ext cx="0" cy="102870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2257480" y="1323975"/>
            <a:ext cx="8454847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THE QUOTA TO BE ELECTED IS: 384</a:t>
            </a:r>
          </a:p>
          <a:p>
            <a:pPr algn="ctr">
              <a:lnSpc>
                <a:spcPts val="3219"/>
              </a:lnSpc>
            </a:pPr>
            <a:endParaRPr lang="en-US" sz="2299">
              <a:solidFill>
                <a:srgbClr val="17212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3751864" y="5143500"/>
            <a:ext cx="3778275" cy="4247492"/>
            <a:chOff x="0" y="0"/>
            <a:chExt cx="5037700" cy="566332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85725"/>
              <a:ext cx="5037700" cy="1782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sz="3899">
                  <a:solidFill>
                    <a:srgbClr val="17212B">
                      <a:alpha val="49804"/>
                    </a:srgbClr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Leona is Elected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240250"/>
              <a:ext cx="5037700" cy="3423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17212B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Leona has enough votes to meet the quota and so is elected as President of the Royal College of Art Students Union for 2025-26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175885" y="7267246"/>
            <a:ext cx="591657" cy="563923"/>
            <a:chOff x="0" y="0"/>
            <a:chExt cx="812800" cy="7747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17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28600" y="209550"/>
              <a:ext cx="355600" cy="400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247900"/>
            <a:ext cx="18288000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742262" y="2887243"/>
            <a:ext cx="2314349" cy="6371057"/>
            <a:chOff x="0" y="0"/>
            <a:chExt cx="1726425" cy="4752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26425" cy="4752590"/>
            </a:xfrm>
            <a:custGeom>
              <a:avLst/>
              <a:gdLst/>
              <a:ahLst/>
              <a:cxnLst/>
              <a:rect l="l" t="t" r="r" b="b"/>
              <a:pathLst>
                <a:path w="1726425" h="4752590">
                  <a:moveTo>
                    <a:pt x="0" y="0"/>
                  </a:moveTo>
                  <a:lnTo>
                    <a:pt x="0" y="4752590"/>
                  </a:lnTo>
                  <a:lnTo>
                    <a:pt x="1726425" y="4752590"/>
                  </a:lnTo>
                  <a:lnTo>
                    <a:pt x="1726425" y="0"/>
                  </a:lnTo>
                  <a:lnTo>
                    <a:pt x="0" y="0"/>
                  </a:lnTo>
                  <a:close/>
                  <a:moveTo>
                    <a:pt x="1665465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665465" y="59690"/>
                  </a:lnTo>
                  <a:lnTo>
                    <a:pt x="1665465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0695" y="2973087"/>
            <a:ext cx="2221878" cy="3456372"/>
            <a:chOff x="0" y="0"/>
            <a:chExt cx="2962504" cy="460849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7858" r="17858"/>
            <a:stretch>
              <a:fillRect/>
            </a:stretch>
          </p:blipFill>
          <p:spPr>
            <a:xfrm>
              <a:off x="0" y="0"/>
              <a:ext cx="2962504" cy="4608496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3194145" y="2887243"/>
            <a:ext cx="2314349" cy="6371057"/>
            <a:chOff x="0" y="0"/>
            <a:chExt cx="1726425" cy="47525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26425" cy="4752590"/>
            </a:xfrm>
            <a:custGeom>
              <a:avLst/>
              <a:gdLst/>
              <a:ahLst/>
              <a:cxnLst/>
              <a:rect l="l" t="t" r="r" b="b"/>
              <a:pathLst>
                <a:path w="1726425" h="4752590">
                  <a:moveTo>
                    <a:pt x="0" y="0"/>
                  </a:moveTo>
                  <a:lnTo>
                    <a:pt x="0" y="4752590"/>
                  </a:lnTo>
                  <a:lnTo>
                    <a:pt x="1726425" y="4752590"/>
                  </a:lnTo>
                  <a:lnTo>
                    <a:pt x="1726425" y="0"/>
                  </a:lnTo>
                  <a:lnTo>
                    <a:pt x="0" y="0"/>
                  </a:lnTo>
                  <a:close/>
                  <a:moveTo>
                    <a:pt x="1665465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665465" y="59690"/>
                  </a:lnTo>
                  <a:lnTo>
                    <a:pt x="1665465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236317" y="2956763"/>
            <a:ext cx="2230158" cy="3489019"/>
            <a:chOff x="0" y="0"/>
            <a:chExt cx="2973544" cy="465202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18040" r="18040"/>
            <a:stretch>
              <a:fillRect/>
            </a:stretch>
          </p:blipFill>
          <p:spPr>
            <a:xfrm>
              <a:off x="0" y="0"/>
              <a:ext cx="2973544" cy="4652025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5643258" y="2887243"/>
            <a:ext cx="2314349" cy="6371057"/>
            <a:chOff x="0" y="0"/>
            <a:chExt cx="1726425" cy="47525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26425" cy="4752590"/>
            </a:xfrm>
            <a:custGeom>
              <a:avLst/>
              <a:gdLst/>
              <a:ahLst/>
              <a:cxnLst/>
              <a:rect l="l" t="t" r="r" b="b"/>
              <a:pathLst>
                <a:path w="1726425" h="4752590">
                  <a:moveTo>
                    <a:pt x="0" y="0"/>
                  </a:moveTo>
                  <a:lnTo>
                    <a:pt x="0" y="4752590"/>
                  </a:lnTo>
                  <a:lnTo>
                    <a:pt x="1726425" y="4752590"/>
                  </a:lnTo>
                  <a:lnTo>
                    <a:pt x="1726425" y="0"/>
                  </a:lnTo>
                  <a:lnTo>
                    <a:pt x="0" y="0"/>
                  </a:lnTo>
                  <a:close/>
                  <a:moveTo>
                    <a:pt x="1665465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665465" y="59690"/>
                  </a:lnTo>
                  <a:lnTo>
                    <a:pt x="1665465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691691" y="2973087"/>
            <a:ext cx="2221878" cy="3456372"/>
            <a:chOff x="0" y="0"/>
            <a:chExt cx="2962504" cy="460849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 l="17858" r="17858"/>
            <a:stretch>
              <a:fillRect/>
            </a:stretch>
          </p:blipFill>
          <p:spPr>
            <a:xfrm>
              <a:off x="0" y="0"/>
              <a:ext cx="2962504" cy="4608496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8095141" y="2887243"/>
            <a:ext cx="2314349" cy="6371057"/>
            <a:chOff x="0" y="0"/>
            <a:chExt cx="1726425" cy="47525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26425" cy="4752590"/>
            </a:xfrm>
            <a:custGeom>
              <a:avLst/>
              <a:gdLst/>
              <a:ahLst/>
              <a:cxnLst/>
              <a:rect l="l" t="t" r="r" b="b"/>
              <a:pathLst>
                <a:path w="1726425" h="4752590">
                  <a:moveTo>
                    <a:pt x="0" y="0"/>
                  </a:moveTo>
                  <a:lnTo>
                    <a:pt x="0" y="4752590"/>
                  </a:lnTo>
                  <a:lnTo>
                    <a:pt x="1726425" y="4752590"/>
                  </a:lnTo>
                  <a:lnTo>
                    <a:pt x="1726425" y="0"/>
                  </a:lnTo>
                  <a:lnTo>
                    <a:pt x="0" y="0"/>
                  </a:lnTo>
                  <a:close/>
                  <a:moveTo>
                    <a:pt x="1665465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665465" y="59690"/>
                  </a:lnTo>
                  <a:lnTo>
                    <a:pt x="1665465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143574" y="2973087"/>
            <a:ext cx="2221878" cy="3456372"/>
            <a:chOff x="0" y="0"/>
            <a:chExt cx="2962504" cy="4608496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l="17858" r="17858"/>
            <a:stretch>
              <a:fillRect/>
            </a:stretch>
          </p:blipFill>
          <p:spPr>
            <a:xfrm>
              <a:off x="0" y="0"/>
              <a:ext cx="2962504" cy="4608496"/>
            </a:xfrm>
            <a:prstGeom prst="rect">
              <a:avLst/>
            </a:prstGeom>
          </p:spPr>
        </p:pic>
      </p:grpSp>
      <p:sp>
        <p:nvSpPr>
          <p:cNvPr id="19" name="TextBox 19"/>
          <p:cNvSpPr txBox="1"/>
          <p:nvPr/>
        </p:nvSpPr>
        <p:spPr>
          <a:xfrm>
            <a:off x="1028700" y="813162"/>
            <a:ext cx="16987871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Candidates - Vice President   Votes: 634  Quota: 317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0845" y="7529792"/>
            <a:ext cx="1757182" cy="86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Zainab Goriawala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351252" y="7529792"/>
            <a:ext cx="1997365" cy="86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Tobechukwu Ogbolu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21841" y="7529792"/>
            <a:ext cx="1757182" cy="86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Siddhant Garg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73724" y="7529792"/>
            <a:ext cx="1757182" cy="86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Chahat Ahmad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542840" y="2887243"/>
            <a:ext cx="2314349" cy="6371057"/>
            <a:chOff x="0" y="0"/>
            <a:chExt cx="1726425" cy="475259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26425" cy="4752590"/>
            </a:xfrm>
            <a:custGeom>
              <a:avLst/>
              <a:gdLst/>
              <a:ahLst/>
              <a:cxnLst/>
              <a:rect l="l" t="t" r="r" b="b"/>
              <a:pathLst>
                <a:path w="1726425" h="4752590">
                  <a:moveTo>
                    <a:pt x="0" y="0"/>
                  </a:moveTo>
                  <a:lnTo>
                    <a:pt x="0" y="4752590"/>
                  </a:lnTo>
                  <a:lnTo>
                    <a:pt x="1726425" y="4752590"/>
                  </a:lnTo>
                  <a:lnTo>
                    <a:pt x="1726425" y="0"/>
                  </a:lnTo>
                  <a:lnTo>
                    <a:pt x="0" y="0"/>
                  </a:lnTo>
                  <a:close/>
                  <a:moveTo>
                    <a:pt x="1665465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665465" y="59690"/>
                  </a:lnTo>
                  <a:lnTo>
                    <a:pt x="1665465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591273" y="2973087"/>
            <a:ext cx="2221878" cy="3456372"/>
            <a:chOff x="0" y="0"/>
            <a:chExt cx="2962504" cy="4608496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/>
            <a:srcRect l="17858" r="17858"/>
            <a:stretch>
              <a:fillRect/>
            </a:stretch>
          </p:blipFill>
          <p:spPr>
            <a:xfrm>
              <a:off x="0" y="0"/>
              <a:ext cx="2962504" cy="4608496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12994723" y="2887243"/>
            <a:ext cx="2314349" cy="6371057"/>
            <a:chOff x="0" y="0"/>
            <a:chExt cx="1726425" cy="475259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26425" cy="4752590"/>
            </a:xfrm>
            <a:custGeom>
              <a:avLst/>
              <a:gdLst/>
              <a:ahLst/>
              <a:cxnLst/>
              <a:rect l="l" t="t" r="r" b="b"/>
              <a:pathLst>
                <a:path w="1726425" h="4752590">
                  <a:moveTo>
                    <a:pt x="0" y="0"/>
                  </a:moveTo>
                  <a:lnTo>
                    <a:pt x="0" y="4752590"/>
                  </a:lnTo>
                  <a:lnTo>
                    <a:pt x="1726425" y="4752590"/>
                  </a:lnTo>
                  <a:lnTo>
                    <a:pt x="1726425" y="0"/>
                  </a:lnTo>
                  <a:lnTo>
                    <a:pt x="0" y="0"/>
                  </a:lnTo>
                  <a:close/>
                  <a:moveTo>
                    <a:pt x="1665465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665465" y="59690"/>
                  </a:lnTo>
                  <a:lnTo>
                    <a:pt x="1665465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036895" y="2956763"/>
            <a:ext cx="2230158" cy="3489019"/>
            <a:chOff x="0" y="0"/>
            <a:chExt cx="2973544" cy="4652025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7"/>
            <a:srcRect l="18040" r="18040"/>
            <a:stretch>
              <a:fillRect/>
            </a:stretch>
          </p:blipFill>
          <p:spPr>
            <a:xfrm>
              <a:off x="0" y="0"/>
              <a:ext cx="2973544" cy="4652025"/>
            </a:xfrm>
            <a:prstGeom prst="rect">
              <a:avLst/>
            </a:prstGeom>
          </p:spPr>
        </p:pic>
      </p:grpSp>
      <p:grpSp>
        <p:nvGrpSpPr>
          <p:cNvPr id="32" name="Group 32"/>
          <p:cNvGrpSpPr/>
          <p:nvPr/>
        </p:nvGrpSpPr>
        <p:grpSpPr>
          <a:xfrm>
            <a:off x="15443836" y="2887243"/>
            <a:ext cx="2314349" cy="6371057"/>
            <a:chOff x="0" y="0"/>
            <a:chExt cx="1726425" cy="475259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26425" cy="4752590"/>
            </a:xfrm>
            <a:custGeom>
              <a:avLst/>
              <a:gdLst/>
              <a:ahLst/>
              <a:cxnLst/>
              <a:rect l="l" t="t" r="r" b="b"/>
              <a:pathLst>
                <a:path w="1726425" h="4752590">
                  <a:moveTo>
                    <a:pt x="0" y="0"/>
                  </a:moveTo>
                  <a:lnTo>
                    <a:pt x="0" y="4752590"/>
                  </a:lnTo>
                  <a:lnTo>
                    <a:pt x="1726425" y="4752590"/>
                  </a:lnTo>
                  <a:lnTo>
                    <a:pt x="1726425" y="0"/>
                  </a:lnTo>
                  <a:lnTo>
                    <a:pt x="0" y="0"/>
                  </a:lnTo>
                  <a:close/>
                  <a:moveTo>
                    <a:pt x="1665465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665465" y="59690"/>
                  </a:lnTo>
                  <a:lnTo>
                    <a:pt x="1665465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492268" y="2973087"/>
            <a:ext cx="2221878" cy="3456372"/>
            <a:chOff x="0" y="0"/>
            <a:chExt cx="2962504" cy="4608496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8"/>
            <a:srcRect l="37474" r="37474"/>
            <a:stretch>
              <a:fillRect/>
            </a:stretch>
          </p:blipFill>
          <p:spPr>
            <a:xfrm>
              <a:off x="0" y="0"/>
              <a:ext cx="2962504" cy="4608496"/>
            </a:xfrm>
            <a:prstGeom prst="rect">
              <a:avLst/>
            </a:prstGeom>
          </p:spPr>
        </p:pic>
      </p:grpSp>
      <p:sp>
        <p:nvSpPr>
          <p:cNvPr id="36" name="TextBox 36"/>
          <p:cNvSpPr txBox="1"/>
          <p:nvPr/>
        </p:nvSpPr>
        <p:spPr>
          <a:xfrm>
            <a:off x="10821423" y="7529792"/>
            <a:ext cx="1757182" cy="86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Asmita Khadakkar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273306" y="7529792"/>
            <a:ext cx="1757182" cy="129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6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Anandita Ashish Patil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722419" y="7520267"/>
            <a:ext cx="1757182" cy="51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</a:pPr>
            <a:r>
              <a:rPr lang="en-US" sz="3099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R.O.N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3642222" cy="767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42222" cy="7673749"/>
            </a:xfrm>
            <a:custGeom>
              <a:avLst/>
              <a:gdLst/>
              <a:ahLst/>
              <a:cxnLst/>
              <a:rect l="l" t="t" r="r" b="b"/>
              <a:pathLst>
                <a:path w="13642222" h="7673749">
                  <a:moveTo>
                    <a:pt x="0" y="0"/>
                  </a:moveTo>
                  <a:lnTo>
                    <a:pt x="0" y="7673749"/>
                  </a:lnTo>
                  <a:lnTo>
                    <a:pt x="13642222" y="7673749"/>
                  </a:lnTo>
                  <a:lnTo>
                    <a:pt x="13642222" y="0"/>
                  </a:lnTo>
                  <a:lnTo>
                    <a:pt x="0" y="0"/>
                  </a:lnTo>
                  <a:close/>
                  <a:moveTo>
                    <a:pt x="13581261" y="7612790"/>
                  </a:moveTo>
                  <a:lnTo>
                    <a:pt x="59690" y="7612790"/>
                  </a:lnTo>
                  <a:lnTo>
                    <a:pt x="59690" y="59690"/>
                  </a:lnTo>
                  <a:lnTo>
                    <a:pt x="13581261" y="59690"/>
                  </a:lnTo>
                  <a:lnTo>
                    <a:pt x="13581261" y="761279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0" y="1028700"/>
            <a:ext cx="12812254" cy="381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164" y="35785"/>
            <a:ext cx="14020483" cy="118501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206615" y="535454"/>
            <a:ext cx="4323524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Vice President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751864" y="5143500"/>
            <a:ext cx="3778275" cy="4247492"/>
            <a:chOff x="0" y="0"/>
            <a:chExt cx="5037700" cy="5663323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5037700" cy="1782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sz="3899">
                  <a:solidFill>
                    <a:srgbClr val="17212B">
                      <a:alpha val="49804"/>
                    </a:srgbClr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R.O.N. is Eliminated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40250"/>
              <a:ext cx="5037700" cy="3423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17212B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Because no candidate reached the quota the candidate with the least votes is eliminated and their votes redistributed.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38287"/>
            <a:ext cx="845484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ROUND 1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12812254" y="4362624"/>
            <a:ext cx="5437646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2812254" y="0"/>
            <a:ext cx="0" cy="102870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2257480" y="1323975"/>
            <a:ext cx="8454847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THE QUOTA TO BE ELECTED IS: 317</a:t>
            </a:r>
          </a:p>
          <a:p>
            <a:pPr algn="ctr">
              <a:lnSpc>
                <a:spcPts val="3219"/>
              </a:lnSpc>
            </a:pPr>
            <a:endParaRPr lang="en-US" sz="2299">
              <a:solidFill>
                <a:srgbClr val="17212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3642222" cy="767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42222" cy="7673749"/>
            </a:xfrm>
            <a:custGeom>
              <a:avLst/>
              <a:gdLst/>
              <a:ahLst/>
              <a:cxnLst/>
              <a:rect l="l" t="t" r="r" b="b"/>
              <a:pathLst>
                <a:path w="13642222" h="7673749">
                  <a:moveTo>
                    <a:pt x="0" y="0"/>
                  </a:moveTo>
                  <a:lnTo>
                    <a:pt x="0" y="7673749"/>
                  </a:lnTo>
                  <a:lnTo>
                    <a:pt x="13642222" y="7673749"/>
                  </a:lnTo>
                  <a:lnTo>
                    <a:pt x="13642222" y="0"/>
                  </a:lnTo>
                  <a:lnTo>
                    <a:pt x="0" y="0"/>
                  </a:lnTo>
                  <a:close/>
                  <a:moveTo>
                    <a:pt x="13581261" y="7612790"/>
                  </a:moveTo>
                  <a:lnTo>
                    <a:pt x="59690" y="7612790"/>
                  </a:lnTo>
                  <a:lnTo>
                    <a:pt x="59690" y="59690"/>
                  </a:lnTo>
                  <a:lnTo>
                    <a:pt x="13581261" y="59690"/>
                  </a:lnTo>
                  <a:lnTo>
                    <a:pt x="13581261" y="761279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0" y="1028700"/>
            <a:ext cx="12812254" cy="381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164" y="35785"/>
            <a:ext cx="14020483" cy="118501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206615" y="535454"/>
            <a:ext cx="4323524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Vice President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751864" y="5143500"/>
            <a:ext cx="3778275" cy="4247492"/>
            <a:chOff x="0" y="0"/>
            <a:chExt cx="5037700" cy="5663323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5037700" cy="1782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sz="3899">
                  <a:solidFill>
                    <a:srgbClr val="17212B">
                      <a:alpha val="49804"/>
                    </a:srgbClr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Siddhant is Eliminated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40250"/>
              <a:ext cx="5037700" cy="3423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17212B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Because no candidate reached the quota the candidate with the least votes is eliminated and their votes redistributed.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38287"/>
            <a:ext cx="845484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ROUND 1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12812254" y="4362624"/>
            <a:ext cx="5437646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2812254" y="0"/>
            <a:ext cx="0" cy="102870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2257480" y="1323975"/>
            <a:ext cx="8454847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THE QUOTA TO BE ELECTED IS: 314</a:t>
            </a:r>
          </a:p>
          <a:p>
            <a:pPr algn="ctr">
              <a:lnSpc>
                <a:spcPts val="3219"/>
              </a:lnSpc>
            </a:pPr>
            <a:endParaRPr lang="en-US" sz="2299">
              <a:solidFill>
                <a:srgbClr val="17212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F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3642222" cy="767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42222" cy="7673749"/>
            </a:xfrm>
            <a:custGeom>
              <a:avLst/>
              <a:gdLst/>
              <a:ahLst/>
              <a:cxnLst/>
              <a:rect l="l" t="t" r="r" b="b"/>
              <a:pathLst>
                <a:path w="13642222" h="7673749">
                  <a:moveTo>
                    <a:pt x="0" y="0"/>
                  </a:moveTo>
                  <a:lnTo>
                    <a:pt x="0" y="7673749"/>
                  </a:lnTo>
                  <a:lnTo>
                    <a:pt x="13642222" y="7673749"/>
                  </a:lnTo>
                  <a:lnTo>
                    <a:pt x="13642222" y="0"/>
                  </a:lnTo>
                  <a:lnTo>
                    <a:pt x="0" y="0"/>
                  </a:lnTo>
                  <a:close/>
                  <a:moveTo>
                    <a:pt x="13581261" y="7612790"/>
                  </a:moveTo>
                  <a:lnTo>
                    <a:pt x="59690" y="7612790"/>
                  </a:lnTo>
                  <a:lnTo>
                    <a:pt x="59690" y="59690"/>
                  </a:lnTo>
                  <a:lnTo>
                    <a:pt x="13581261" y="59690"/>
                  </a:lnTo>
                  <a:lnTo>
                    <a:pt x="13581261" y="761279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0" y="1028700"/>
            <a:ext cx="12812254" cy="381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338" y="300530"/>
            <a:ext cx="14020483" cy="1033108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206615" y="535454"/>
            <a:ext cx="4323524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Vice President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751864" y="5143500"/>
            <a:ext cx="3778275" cy="4247492"/>
            <a:chOff x="0" y="0"/>
            <a:chExt cx="5037700" cy="5663323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5037700" cy="1782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sz="3899">
                  <a:solidFill>
                    <a:srgbClr val="17212B">
                      <a:alpha val="49804"/>
                    </a:srgbClr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Tobechukwu is Eliminated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40250"/>
              <a:ext cx="5037700" cy="3423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17212B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Because no candidate reached the quota the candidate with the least votes is eliminated and their votes redistributed.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38287"/>
            <a:ext cx="845484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ROUND 1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12812254" y="4362624"/>
            <a:ext cx="5437646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2812254" y="0"/>
            <a:ext cx="0" cy="102870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2257480" y="1323975"/>
            <a:ext cx="8454847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THE QUOTA TO BE ELECTED IS: 304</a:t>
            </a:r>
          </a:p>
          <a:p>
            <a:pPr algn="ctr">
              <a:lnSpc>
                <a:spcPts val="3219"/>
              </a:lnSpc>
            </a:pPr>
            <a:endParaRPr lang="en-US" sz="2299">
              <a:solidFill>
                <a:srgbClr val="17212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3642222" cy="767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42222" cy="7673749"/>
            </a:xfrm>
            <a:custGeom>
              <a:avLst/>
              <a:gdLst/>
              <a:ahLst/>
              <a:cxnLst/>
              <a:rect l="l" t="t" r="r" b="b"/>
              <a:pathLst>
                <a:path w="13642222" h="7673749">
                  <a:moveTo>
                    <a:pt x="0" y="0"/>
                  </a:moveTo>
                  <a:lnTo>
                    <a:pt x="0" y="7673749"/>
                  </a:lnTo>
                  <a:lnTo>
                    <a:pt x="13642222" y="7673749"/>
                  </a:lnTo>
                  <a:lnTo>
                    <a:pt x="13642222" y="0"/>
                  </a:lnTo>
                  <a:lnTo>
                    <a:pt x="0" y="0"/>
                  </a:lnTo>
                  <a:close/>
                  <a:moveTo>
                    <a:pt x="13581261" y="7612790"/>
                  </a:moveTo>
                  <a:lnTo>
                    <a:pt x="59690" y="7612790"/>
                  </a:lnTo>
                  <a:lnTo>
                    <a:pt x="59690" y="59690"/>
                  </a:lnTo>
                  <a:lnTo>
                    <a:pt x="13581261" y="59690"/>
                  </a:lnTo>
                  <a:lnTo>
                    <a:pt x="13581261" y="761279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0" y="1028700"/>
            <a:ext cx="12812254" cy="381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686" y="1242199"/>
            <a:ext cx="10078993" cy="967417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206615" y="535454"/>
            <a:ext cx="4323524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Vice President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3751864" y="5143500"/>
            <a:ext cx="3778275" cy="4247492"/>
            <a:chOff x="0" y="0"/>
            <a:chExt cx="5037700" cy="5663323"/>
          </a:xfrm>
        </p:grpSpPr>
        <p:sp>
          <p:nvSpPr>
            <p:cNvPr id="8" name="TextBox 8"/>
            <p:cNvSpPr txBox="1"/>
            <p:nvPr/>
          </p:nvSpPr>
          <p:spPr>
            <a:xfrm>
              <a:off x="0" y="-85725"/>
              <a:ext cx="5037700" cy="1782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sz="3899">
                  <a:solidFill>
                    <a:srgbClr val="17212B">
                      <a:alpha val="49804"/>
                    </a:srgbClr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Zainab is Elected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40250"/>
              <a:ext cx="5037700" cy="3423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17212B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Zainab has enough votes to meet the quota and so is elected as President of the Royal College of Art Students Union for 2025-26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38287"/>
            <a:ext cx="845484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ROUND 3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12812254" y="4362624"/>
            <a:ext cx="5437646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12"/>
          <p:cNvSpPr/>
          <p:nvPr/>
        </p:nvSpPr>
        <p:spPr>
          <a:xfrm flipV="1">
            <a:off x="12812254" y="0"/>
            <a:ext cx="0" cy="102870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2257480" y="1323975"/>
            <a:ext cx="8454847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THE QUOTA TO BE ELECTED IS: 292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483547" y="8247469"/>
            <a:ext cx="591657" cy="563923"/>
            <a:chOff x="0" y="0"/>
            <a:chExt cx="812800" cy="7747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C17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28600" y="209550"/>
              <a:ext cx="355600" cy="400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24902"/>
            <a:ext cx="16230600" cy="6678355"/>
            <a:chOff x="0" y="0"/>
            <a:chExt cx="12107472" cy="49818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07472" cy="4981824"/>
            </a:xfrm>
            <a:custGeom>
              <a:avLst/>
              <a:gdLst/>
              <a:ahLst/>
              <a:cxnLst/>
              <a:rect l="l" t="t" r="r" b="b"/>
              <a:pathLst>
                <a:path w="12107472" h="4981824">
                  <a:moveTo>
                    <a:pt x="0" y="0"/>
                  </a:moveTo>
                  <a:lnTo>
                    <a:pt x="0" y="4981824"/>
                  </a:lnTo>
                  <a:lnTo>
                    <a:pt x="12107472" y="4981824"/>
                  </a:lnTo>
                  <a:lnTo>
                    <a:pt x="12107472" y="0"/>
                  </a:lnTo>
                  <a:lnTo>
                    <a:pt x="0" y="0"/>
                  </a:lnTo>
                  <a:close/>
                  <a:moveTo>
                    <a:pt x="12046511" y="4920864"/>
                  </a:moveTo>
                  <a:lnTo>
                    <a:pt x="59690" y="4920864"/>
                  </a:lnTo>
                  <a:lnTo>
                    <a:pt x="59690" y="59690"/>
                  </a:lnTo>
                  <a:lnTo>
                    <a:pt x="12046511" y="59690"/>
                  </a:lnTo>
                  <a:lnTo>
                    <a:pt x="12046511" y="4920864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28700" y="794112"/>
            <a:ext cx="16853326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Final Results - Congratulations to our winners!</a:t>
            </a:r>
          </a:p>
        </p:txBody>
      </p:sp>
      <p:sp>
        <p:nvSpPr>
          <p:cNvPr id="5" name="AutoShape 5"/>
          <p:cNvSpPr/>
          <p:nvPr/>
        </p:nvSpPr>
        <p:spPr>
          <a:xfrm>
            <a:off x="0" y="2247900"/>
            <a:ext cx="18288000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AutoShape 6"/>
          <p:cNvSpPr/>
          <p:nvPr/>
        </p:nvSpPr>
        <p:spPr>
          <a:xfrm flipH="1" flipV="1">
            <a:off x="9144000" y="3166812"/>
            <a:ext cx="0" cy="6529991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1139395" y="3992145"/>
            <a:ext cx="3876437" cy="3489019"/>
            <a:chOff x="0" y="0"/>
            <a:chExt cx="5168583" cy="465202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t="4997" b="4997"/>
            <a:stretch>
              <a:fillRect/>
            </a:stretch>
          </p:blipFill>
          <p:spPr>
            <a:xfrm>
              <a:off x="0" y="0"/>
              <a:ext cx="5168583" cy="4652025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0583475" y="7957414"/>
            <a:ext cx="4940810" cy="136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4199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Zainab Goriawala - Vice President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734206" y="7990536"/>
            <a:ext cx="6314166" cy="2498521"/>
            <a:chOff x="0" y="0"/>
            <a:chExt cx="8418888" cy="333136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47625"/>
              <a:ext cx="8418888" cy="1805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</a:pPr>
              <a:r>
                <a:rPr lang="en-US" sz="4199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Leona Chang - </a:t>
              </a:r>
            </a:p>
            <a:p>
              <a:pPr algn="ctr">
                <a:lnSpc>
                  <a:spcPts val="5459"/>
                </a:lnSpc>
              </a:pPr>
              <a:r>
                <a:rPr lang="en-US" sz="4199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President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877391" y="2871621"/>
              <a:ext cx="4774540" cy="45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994483" y="3992145"/>
            <a:ext cx="3876437" cy="3489019"/>
            <a:chOff x="0" y="0"/>
            <a:chExt cx="5168583" cy="46520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 t="4997" b="4997"/>
            <a:stretch>
              <a:fillRect/>
            </a:stretch>
          </p:blipFill>
          <p:spPr>
            <a:xfrm>
              <a:off x="0" y="0"/>
              <a:ext cx="5168583" cy="46520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94112"/>
            <a:ext cx="15950964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Thanks and enjoy the rest of the evening!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2247900"/>
            <a:ext cx="18288000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5288379" y="2661954"/>
            <a:ext cx="6356958" cy="6356958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247900"/>
            <a:ext cx="18288000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 rot="-5400000">
            <a:off x="7626315" y="6267450"/>
            <a:ext cx="7962900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1636340" y="2324100"/>
            <a:ext cx="6680235" cy="8591942"/>
          </a:xfrm>
          <a:custGeom>
            <a:avLst/>
            <a:gdLst/>
            <a:ahLst/>
            <a:cxnLst/>
            <a:rect l="l" t="t" r="r" b="b"/>
            <a:pathLst>
              <a:path w="6680235" h="8591942">
                <a:moveTo>
                  <a:pt x="0" y="0"/>
                </a:moveTo>
                <a:lnTo>
                  <a:pt x="6680235" y="0"/>
                </a:lnTo>
                <a:lnTo>
                  <a:pt x="6680235" y="8591942"/>
                </a:lnTo>
                <a:lnTo>
                  <a:pt x="0" y="85919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0" y="794112"/>
            <a:ext cx="9001000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 Big Thank You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823845"/>
            <a:ext cx="8115300" cy="6434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The RCA Team - your help and generosity make this possible - many thanks</a:t>
            </a:r>
          </a:p>
          <a:p>
            <a:pPr algn="l">
              <a:lnSpc>
                <a:spcPts val="3380"/>
              </a:lnSpc>
            </a:pPr>
            <a:endParaRPr lang="en-US" sz="2600">
              <a:solidFill>
                <a:srgbClr val="17212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Candidates - Your fantastic campaigning meant we got loads of engagement - thank you</a:t>
            </a:r>
          </a:p>
          <a:p>
            <a:pPr algn="l">
              <a:lnSpc>
                <a:spcPts val="3380"/>
              </a:lnSpc>
            </a:pPr>
            <a:endParaRPr lang="en-US" sz="2600">
              <a:solidFill>
                <a:srgbClr val="17212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Students - Democracy doesn’t work without you and you came out to vote in your hundreds - well done</a:t>
            </a:r>
          </a:p>
          <a:p>
            <a:pPr algn="l">
              <a:lnSpc>
                <a:spcPts val="3380"/>
              </a:lnSpc>
            </a:pPr>
            <a:endParaRPr lang="en-US" sz="2600">
              <a:solidFill>
                <a:srgbClr val="17212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Officers - You did so much to get students engaged, both in running for election and in voting - great job</a:t>
            </a:r>
          </a:p>
          <a:p>
            <a:pPr algn="l">
              <a:lnSpc>
                <a:spcPts val="3380"/>
              </a:lnSpc>
            </a:pPr>
            <a:endParaRPr lang="en-US" sz="2600">
              <a:solidFill>
                <a:srgbClr val="17212B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algn="l">
              <a:lnSpc>
                <a:spcPts val="3380"/>
              </a:lnSpc>
            </a:pPr>
            <a:r>
              <a:rPr lang="en-US" sz="26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SU Staff Team - It’s been ridiculously busy, well done for getting through it - thanks for all your support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1" y="2269407"/>
            <a:ext cx="10761271" cy="819453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2247900"/>
            <a:ext cx="18288000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 rot="-5400000">
            <a:off x="3106882" y="6305550"/>
            <a:ext cx="8039100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4488321" y="2992838"/>
            <a:ext cx="530466" cy="53046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812800"/>
                  </a:moveTo>
                  <a:lnTo>
                    <a:pt x="0" y="406400"/>
                  </a:lnTo>
                  <a:lnTo>
                    <a:pt x="203200" y="40640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406400"/>
                  </a:lnTo>
                  <a:lnTo>
                    <a:pt x="812800" y="406400"/>
                  </a:lnTo>
                  <a:lnTo>
                    <a:pt x="406400" y="812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03200" y="-57150"/>
              <a:ext cx="406400" cy="768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67461" y="2992838"/>
            <a:ext cx="4953619" cy="6466515"/>
            <a:chOff x="0" y="0"/>
            <a:chExt cx="6604826" cy="8622020"/>
          </a:xfrm>
        </p:grpSpPr>
        <p:sp>
          <p:nvSpPr>
            <p:cNvPr id="9" name="TextBox 9"/>
            <p:cNvSpPr txBox="1"/>
            <p:nvPr/>
          </p:nvSpPr>
          <p:spPr>
            <a:xfrm>
              <a:off x="0" y="-47625"/>
              <a:ext cx="6604826" cy="797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09"/>
                </a:lnSpc>
              </a:pPr>
              <a:r>
                <a:rPr lang="en-US" sz="3699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How well we did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385771"/>
              <a:ext cx="6604826" cy="7236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7212B">
                      <a:alpha val="49804"/>
                    </a:srgbClr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To beat last years turnout of 17% we needed 399 voters. 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17212B">
                    <a:alpha val="49804"/>
                  </a:srgbClr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7212B">
                      <a:alpha val="49804"/>
                    </a:srgbClr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Thanks to all your hard work we got a record high turnout of 34%!</a:t>
              </a:r>
            </a:p>
            <a:p>
              <a:pPr algn="l">
                <a:lnSpc>
                  <a:spcPts val="3919"/>
                </a:lnSpc>
              </a:pPr>
              <a:endParaRPr lang="en-US" sz="2799">
                <a:solidFill>
                  <a:srgbClr val="17212B">
                    <a:alpha val="49804"/>
                  </a:srgbClr>
                </a:solidFill>
                <a:latin typeface="Public Sans"/>
                <a:ea typeface="Public Sans"/>
                <a:cs typeface="Public Sans"/>
                <a:sym typeface="Public Sans"/>
              </a:endParaRPr>
            </a:p>
            <a:p>
              <a:pPr algn="l">
                <a:lnSpc>
                  <a:spcPts val="3919"/>
                </a:lnSpc>
              </a:pPr>
              <a:r>
                <a:rPr lang="en-US" sz="2799">
                  <a:solidFill>
                    <a:srgbClr val="17212B">
                      <a:alpha val="49804"/>
                    </a:srgbClr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This is the highest turnout we have any record of so a massive congratulations to all of you!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794112"/>
            <a:ext cx="9001000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Voting Totals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406660" y="3845125"/>
            <a:ext cx="803970" cy="51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15%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753554" y="3845125"/>
            <a:ext cx="784622" cy="51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17%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462521" y="2479758"/>
            <a:ext cx="6825479" cy="51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Percentage of students who voted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079914" y="3845125"/>
            <a:ext cx="888355" cy="513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9"/>
              </a:lnSpc>
              <a:spcBef>
                <a:spcPct val="0"/>
              </a:spcBef>
            </a:pPr>
            <a:r>
              <a:rPr lang="en-US" sz="3099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34%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-108485" y="2247900"/>
          <a:ext cx="18504970" cy="8039100"/>
        </p:xfrm>
        <a:graphic>
          <a:graphicData uri="http://schemas.openxmlformats.org/drawingml/2006/table">
            <a:tbl>
              <a:tblPr/>
              <a:tblGrid>
                <a:gridCol w="883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8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89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9700"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 b="1">
                          <a:solidFill>
                            <a:srgbClr val="17212B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Ranked Preference System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17212B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Voters rank candidates in order of preference. Voters can list just one candidate but can rank as many as they wish.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700"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 b="1">
                          <a:solidFill>
                            <a:srgbClr val="17212B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Quota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17212B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Candidates have to reach a quota of votes to be elected. The quote is half the voters plus 1.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700"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r>
                        <a:rPr lang="en-US" sz="3099" b="1">
                          <a:solidFill>
                            <a:srgbClr val="17212B"/>
                          </a:solidFill>
                          <a:latin typeface="Public Sans Bold"/>
                          <a:ea typeface="Public Sans Bold"/>
                          <a:cs typeface="Public Sans Bold"/>
                          <a:sym typeface="Public Sans Bold"/>
                        </a:rPr>
                        <a:t>Rounds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17212B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If </a:t>
                      </a:r>
                      <a:r>
                        <a:rPr lang="en-US" sz="2599">
                          <a:solidFill>
                            <a:srgbClr val="17212B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  <a:hlinkClick r:id="rId2" tooltip="https://docs.google.com/spreadsheets/d/1DUF2isFWsqVSYhbaACYtbgcLi_YjDqpE3GLQIVgkKQg/edit#gid=69851113"/>
                        </a:rPr>
                        <a:t>n</a:t>
                      </a:r>
                      <a:r>
                        <a:rPr lang="en-US" sz="2599">
                          <a:solidFill>
                            <a:srgbClr val="17212B"/>
                          </a:solidFill>
                          <a:latin typeface="Public Sans"/>
                          <a:ea typeface="Public Sans"/>
                          <a:cs typeface="Public Sans"/>
                          <a:sym typeface="Public Sans"/>
                        </a:rPr>
                        <a:t>o candidate reaches the quota, then the candidate with the least votes is eliminated and their votes go to their second preference candidate.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17212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1028700" y="794112"/>
            <a:ext cx="9001000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How Our Elections Work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6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247900"/>
            <a:ext cx="18288000" cy="0"/>
          </a:xfrm>
          <a:prstGeom prst="line">
            <a:avLst/>
          </a:prstGeom>
          <a:ln w="76200" cap="flat">
            <a:solidFill>
              <a:srgbClr val="FAF0E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742262" y="2887243"/>
            <a:ext cx="4022777" cy="6371057"/>
            <a:chOff x="0" y="0"/>
            <a:chExt cx="3000854" cy="4752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0854" cy="4752590"/>
            </a:xfrm>
            <a:custGeom>
              <a:avLst/>
              <a:gdLst/>
              <a:ahLst/>
              <a:cxnLst/>
              <a:rect l="l" t="t" r="r" b="b"/>
              <a:pathLst>
                <a:path w="3000854" h="4752590">
                  <a:moveTo>
                    <a:pt x="0" y="0"/>
                  </a:moveTo>
                  <a:lnTo>
                    <a:pt x="0" y="4752590"/>
                  </a:lnTo>
                  <a:lnTo>
                    <a:pt x="3000854" y="4752590"/>
                  </a:lnTo>
                  <a:lnTo>
                    <a:pt x="3000854" y="0"/>
                  </a:lnTo>
                  <a:lnTo>
                    <a:pt x="0" y="0"/>
                  </a:lnTo>
                  <a:close/>
                  <a:moveTo>
                    <a:pt x="2939894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2939894" y="59690"/>
                  </a:lnTo>
                  <a:lnTo>
                    <a:pt x="2939894" y="4691630"/>
                  </a:lnTo>
                  <a:close/>
                </a:path>
              </a:pathLst>
            </a:custGeom>
            <a:solidFill>
              <a:srgbClr val="FAF0E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26448" y="2973087"/>
            <a:ext cx="3862046" cy="3456372"/>
            <a:chOff x="0" y="0"/>
            <a:chExt cx="5149395" cy="460849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t="4003" b="17970"/>
            <a:stretch>
              <a:fillRect/>
            </a:stretch>
          </p:blipFill>
          <p:spPr>
            <a:xfrm>
              <a:off x="0" y="0"/>
              <a:ext cx="5149395" cy="4608496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5004100" y="2887243"/>
            <a:ext cx="4022777" cy="6371057"/>
            <a:chOff x="0" y="0"/>
            <a:chExt cx="3000854" cy="47525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00854" cy="4752590"/>
            </a:xfrm>
            <a:custGeom>
              <a:avLst/>
              <a:gdLst/>
              <a:ahLst/>
              <a:cxnLst/>
              <a:rect l="l" t="t" r="r" b="b"/>
              <a:pathLst>
                <a:path w="3000854" h="4752590">
                  <a:moveTo>
                    <a:pt x="0" y="0"/>
                  </a:moveTo>
                  <a:lnTo>
                    <a:pt x="0" y="4752590"/>
                  </a:lnTo>
                  <a:lnTo>
                    <a:pt x="3000854" y="4752590"/>
                  </a:lnTo>
                  <a:lnTo>
                    <a:pt x="3000854" y="0"/>
                  </a:lnTo>
                  <a:lnTo>
                    <a:pt x="0" y="0"/>
                  </a:lnTo>
                  <a:close/>
                  <a:moveTo>
                    <a:pt x="2939894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2939894" y="59690"/>
                  </a:lnTo>
                  <a:lnTo>
                    <a:pt x="2939894" y="4691630"/>
                  </a:lnTo>
                  <a:close/>
                </a:path>
              </a:pathLst>
            </a:custGeom>
            <a:solidFill>
              <a:srgbClr val="FAF0E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077404" y="2956763"/>
            <a:ext cx="3876437" cy="3489019"/>
            <a:chOff x="0" y="0"/>
            <a:chExt cx="5168583" cy="465202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t="9778" b="9778"/>
            <a:stretch>
              <a:fillRect/>
            </a:stretch>
          </p:blipFill>
          <p:spPr>
            <a:xfrm>
              <a:off x="0" y="0"/>
              <a:ext cx="5168583" cy="4652025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9261123" y="2887243"/>
            <a:ext cx="4022777" cy="6371057"/>
            <a:chOff x="0" y="0"/>
            <a:chExt cx="3000854" cy="47525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00854" cy="4752590"/>
            </a:xfrm>
            <a:custGeom>
              <a:avLst/>
              <a:gdLst/>
              <a:ahLst/>
              <a:cxnLst/>
              <a:rect l="l" t="t" r="r" b="b"/>
              <a:pathLst>
                <a:path w="3000854" h="4752590">
                  <a:moveTo>
                    <a:pt x="0" y="0"/>
                  </a:moveTo>
                  <a:lnTo>
                    <a:pt x="0" y="4752590"/>
                  </a:lnTo>
                  <a:lnTo>
                    <a:pt x="3000854" y="4752590"/>
                  </a:lnTo>
                  <a:lnTo>
                    <a:pt x="3000854" y="0"/>
                  </a:lnTo>
                  <a:lnTo>
                    <a:pt x="0" y="0"/>
                  </a:lnTo>
                  <a:close/>
                  <a:moveTo>
                    <a:pt x="2939894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2939894" y="59690"/>
                  </a:lnTo>
                  <a:lnTo>
                    <a:pt x="2939894" y="4691630"/>
                  </a:lnTo>
                  <a:close/>
                </a:path>
              </a:pathLst>
            </a:custGeom>
            <a:solidFill>
              <a:srgbClr val="FAF0E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345308" y="2973087"/>
            <a:ext cx="3862046" cy="3456372"/>
            <a:chOff x="0" y="0"/>
            <a:chExt cx="5149395" cy="460849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 l="18602" r="18602"/>
            <a:stretch>
              <a:fillRect/>
            </a:stretch>
          </p:blipFill>
          <p:spPr>
            <a:xfrm>
              <a:off x="0" y="0"/>
              <a:ext cx="5149395" cy="4608496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13522961" y="2887243"/>
            <a:ext cx="4022777" cy="6371057"/>
            <a:chOff x="0" y="0"/>
            <a:chExt cx="3000854" cy="47525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00854" cy="4752590"/>
            </a:xfrm>
            <a:custGeom>
              <a:avLst/>
              <a:gdLst/>
              <a:ahLst/>
              <a:cxnLst/>
              <a:rect l="l" t="t" r="r" b="b"/>
              <a:pathLst>
                <a:path w="3000854" h="4752590">
                  <a:moveTo>
                    <a:pt x="0" y="0"/>
                  </a:moveTo>
                  <a:lnTo>
                    <a:pt x="0" y="4752590"/>
                  </a:lnTo>
                  <a:lnTo>
                    <a:pt x="3000854" y="4752590"/>
                  </a:lnTo>
                  <a:lnTo>
                    <a:pt x="3000854" y="0"/>
                  </a:lnTo>
                  <a:lnTo>
                    <a:pt x="0" y="0"/>
                  </a:lnTo>
                  <a:close/>
                  <a:moveTo>
                    <a:pt x="2939894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2939894" y="59690"/>
                  </a:lnTo>
                  <a:lnTo>
                    <a:pt x="2939894" y="4691630"/>
                  </a:lnTo>
                  <a:close/>
                </a:path>
              </a:pathLst>
            </a:custGeom>
            <a:solidFill>
              <a:srgbClr val="FAF0E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522025" y="2989410"/>
            <a:ext cx="3862046" cy="3456372"/>
            <a:chOff x="0" y="0"/>
            <a:chExt cx="5149395" cy="4608496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l="28228" r="28228"/>
            <a:stretch>
              <a:fillRect/>
            </a:stretch>
          </p:blipFill>
          <p:spPr>
            <a:xfrm>
              <a:off x="0" y="0"/>
              <a:ext cx="5149395" cy="4608496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13607146" y="2973087"/>
            <a:ext cx="3862046" cy="3456372"/>
            <a:chOff x="0" y="0"/>
            <a:chExt cx="5149395" cy="4608496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5"/>
            <a:srcRect l="28228" r="28228"/>
            <a:stretch>
              <a:fillRect/>
            </a:stretch>
          </p:blipFill>
          <p:spPr>
            <a:xfrm>
              <a:off x="0" y="0"/>
              <a:ext cx="5149395" cy="4608496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28700" y="794112"/>
            <a:ext cx="14980566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1">
                <a:solidFill>
                  <a:srgbClr val="FAF0E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Candidates - Example Election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26492" y="7567892"/>
            <a:ext cx="3054316" cy="959916"/>
            <a:chOff x="0" y="0"/>
            <a:chExt cx="4072422" cy="1279888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47625"/>
              <a:ext cx="4072422" cy="66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0"/>
                </a:lnSpc>
              </a:pPr>
              <a:r>
                <a:rPr lang="en-US" sz="3100" b="1">
                  <a:solidFill>
                    <a:srgbClr val="FAF0E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Bowen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820148"/>
              <a:ext cx="4072422" cy="45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488331" y="7567892"/>
            <a:ext cx="3054316" cy="959916"/>
            <a:chOff x="0" y="0"/>
            <a:chExt cx="4072422" cy="1279888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47625"/>
              <a:ext cx="4072422" cy="66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0"/>
                </a:lnSpc>
              </a:pPr>
              <a:r>
                <a:rPr lang="en-US" sz="3100" b="1">
                  <a:solidFill>
                    <a:srgbClr val="FAF0E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Kudus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820148"/>
              <a:ext cx="4072422" cy="45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745353" y="7567892"/>
            <a:ext cx="3054316" cy="959916"/>
            <a:chOff x="0" y="0"/>
            <a:chExt cx="4072422" cy="1279888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47625"/>
              <a:ext cx="4072422" cy="66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0"/>
                </a:lnSpc>
              </a:pPr>
              <a:r>
                <a:rPr lang="en-US" sz="3100" b="1">
                  <a:solidFill>
                    <a:srgbClr val="FAF0E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Soucek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820148"/>
              <a:ext cx="4072422" cy="45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011011" y="7567892"/>
            <a:ext cx="3054316" cy="959916"/>
            <a:chOff x="0" y="0"/>
            <a:chExt cx="4072422" cy="1279888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47625"/>
              <a:ext cx="4072422" cy="66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0"/>
                </a:lnSpc>
              </a:pPr>
              <a:r>
                <a:rPr lang="en-US" sz="3100" b="1">
                  <a:solidFill>
                    <a:srgbClr val="FAF0E0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R.O.N.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820148"/>
              <a:ext cx="4072422" cy="45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3642222" cy="767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42222" cy="7673749"/>
            </a:xfrm>
            <a:custGeom>
              <a:avLst/>
              <a:gdLst/>
              <a:ahLst/>
              <a:cxnLst/>
              <a:rect l="l" t="t" r="r" b="b"/>
              <a:pathLst>
                <a:path w="13642222" h="7673749">
                  <a:moveTo>
                    <a:pt x="0" y="0"/>
                  </a:moveTo>
                  <a:lnTo>
                    <a:pt x="0" y="7673749"/>
                  </a:lnTo>
                  <a:lnTo>
                    <a:pt x="13642222" y="7673749"/>
                  </a:lnTo>
                  <a:lnTo>
                    <a:pt x="13642222" y="0"/>
                  </a:lnTo>
                  <a:lnTo>
                    <a:pt x="0" y="0"/>
                  </a:lnTo>
                  <a:close/>
                  <a:moveTo>
                    <a:pt x="13581261" y="7612790"/>
                  </a:moveTo>
                  <a:lnTo>
                    <a:pt x="59690" y="7612790"/>
                  </a:lnTo>
                  <a:lnTo>
                    <a:pt x="59690" y="59690"/>
                  </a:lnTo>
                  <a:lnTo>
                    <a:pt x="13581261" y="59690"/>
                  </a:lnTo>
                  <a:lnTo>
                    <a:pt x="13581261" y="761279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0" y="1028700"/>
            <a:ext cx="12812254" cy="381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543" y="1329360"/>
            <a:ext cx="9639349" cy="951310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3206615" y="302092"/>
            <a:ext cx="4323524" cy="3111295"/>
            <a:chOff x="0" y="0"/>
            <a:chExt cx="5764699" cy="4148394"/>
          </a:xfrm>
        </p:grpSpPr>
        <p:sp>
          <p:nvSpPr>
            <p:cNvPr id="7" name="TextBox 7"/>
            <p:cNvSpPr txBox="1"/>
            <p:nvPr/>
          </p:nvSpPr>
          <p:spPr>
            <a:xfrm>
              <a:off x="0" y="-19050"/>
              <a:ext cx="5764699" cy="245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00"/>
                </a:lnSpc>
              </a:pPr>
              <a:r>
                <a:rPr lang="en-US" sz="60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Example Election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807062"/>
              <a:ext cx="5764699" cy="134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30"/>
                </a:lnSpc>
              </a:pPr>
              <a:r>
                <a:rPr lang="en-US" sz="31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Who is your favourite West Ham player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51864" y="5143500"/>
            <a:ext cx="3778275" cy="4247492"/>
            <a:chOff x="0" y="0"/>
            <a:chExt cx="5037700" cy="566332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85725"/>
              <a:ext cx="5037700" cy="1782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sz="3899">
                  <a:solidFill>
                    <a:srgbClr val="17212B">
                      <a:alpha val="49804"/>
                    </a:srgbClr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R.O.N IS ELIMINATED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2240250"/>
              <a:ext cx="5037700" cy="3423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17212B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Because no candidate reached the quota the candidate with the least votes is eliminated and their votes redistributed.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38287"/>
            <a:ext cx="845484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ROUND 1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2812254" y="4362624"/>
            <a:ext cx="5437646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4" name="AutoShape 14"/>
          <p:cNvSpPr/>
          <p:nvPr/>
        </p:nvSpPr>
        <p:spPr>
          <a:xfrm flipV="1">
            <a:off x="12812254" y="0"/>
            <a:ext cx="0" cy="102870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2257480" y="1323975"/>
            <a:ext cx="8454847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THE QUOTA TO BE ELECTED IS: </a:t>
            </a:r>
            <a:r>
              <a:rPr lang="en-US" sz="2299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21</a:t>
            </a:r>
          </a:p>
          <a:p>
            <a:pPr algn="ctr">
              <a:lnSpc>
                <a:spcPts val="3219"/>
              </a:lnSpc>
            </a:pPr>
            <a:endParaRPr lang="en-US" sz="2299" b="1">
              <a:solidFill>
                <a:srgbClr val="17212B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0"/>
            <a:ext cx="18288000" cy="10287000"/>
            <a:chOff x="0" y="0"/>
            <a:chExt cx="13642222" cy="767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42222" cy="7673749"/>
            </a:xfrm>
            <a:custGeom>
              <a:avLst/>
              <a:gdLst/>
              <a:ahLst/>
              <a:cxnLst/>
              <a:rect l="l" t="t" r="r" b="b"/>
              <a:pathLst>
                <a:path w="13642222" h="7673749">
                  <a:moveTo>
                    <a:pt x="0" y="0"/>
                  </a:moveTo>
                  <a:lnTo>
                    <a:pt x="0" y="7673749"/>
                  </a:lnTo>
                  <a:lnTo>
                    <a:pt x="13642222" y="7673749"/>
                  </a:lnTo>
                  <a:lnTo>
                    <a:pt x="13642222" y="0"/>
                  </a:lnTo>
                  <a:lnTo>
                    <a:pt x="0" y="0"/>
                  </a:lnTo>
                  <a:close/>
                  <a:moveTo>
                    <a:pt x="13581261" y="7612790"/>
                  </a:moveTo>
                  <a:lnTo>
                    <a:pt x="59690" y="7612790"/>
                  </a:lnTo>
                  <a:lnTo>
                    <a:pt x="59690" y="59690"/>
                  </a:lnTo>
                  <a:lnTo>
                    <a:pt x="13581261" y="59690"/>
                  </a:lnTo>
                  <a:lnTo>
                    <a:pt x="13581261" y="761279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0" y="1028700"/>
            <a:ext cx="12812254" cy="381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318" y="1329360"/>
            <a:ext cx="9639349" cy="95131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338287"/>
            <a:ext cx="845484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ROUND 2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2812254" y="4362624"/>
            <a:ext cx="5437646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8" name="AutoShape 8"/>
          <p:cNvSpPr/>
          <p:nvPr/>
        </p:nvSpPr>
        <p:spPr>
          <a:xfrm flipV="1">
            <a:off x="12812254" y="0"/>
            <a:ext cx="0" cy="102870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337600" y="1455785"/>
            <a:ext cx="8454847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THE QUOTA TO BE ELECTED IS: </a:t>
            </a:r>
            <a:r>
              <a:rPr lang="en-US" sz="2299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21</a:t>
            </a:r>
          </a:p>
          <a:p>
            <a:pPr algn="ctr">
              <a:lnSpc>
                <a:spcPts val="3219"/>
              </a:lnSpc>
            </a:pPr>
            <a:endParaRPr lang="en-US" sz="2299" b="1">
              <a:solidFill>
                <a:srgbClr val="17212B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3206615" y="554504"/>
            <a:ext cx="4323524" cy="2606470"/>
            <a:chOff x="0" y="0"/>
            <a:chExt cx="5764699" cy="347529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5764699" cy="245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00"/>
                </a:lnSpc>
              </a:pPr>
              <a:r>
                <a:rPr lang="en-US" sz="60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Example Election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807062"/>
              <a:ext cx="5764699" cy="66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30"/>
                </a:lnSpc>
              </a:pPr>
              <a:r>
                <a:rPr lang="en-US" sz="31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This one isn’t real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751864" y="5143500"/>
            <a:ext cx="3778275" cy="4247492"/>
            <a:chOff x="0" y="0"/>
            <a:chExt cx="5037700" cy="566332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85725"/>
              <a:ext cx="5037700" cy="1782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sz="3899">
                  <a:solidFill>
                    <a:srgbClr val="17212B">
                      <a:alpha val="49804"/>
                    </a:srgbClr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KUDUS IS ELIMINATED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240250"/>
              <a:ext cx="5037700" cy="34230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17212B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Because no candidate reached the quota the candidate with the least votes is eliminated and their votes redistributed.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" y="0"/>
            <a:ext cx="18288000" cy="10287000"/>
            <a:chOff x="0" y="0"/>
            <a:chExt cx="13642222" cy="76737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42222" cy="7673749"/>
            </a:xfrm>
            <a:custGeom>
              <a:avLst/>
              <a:gdLst/>
              <a:ahLst/>
              <a:cxnLst/>
              <a:rect l="l" t="t" r="r" b="b"/>
              <a:pathLst>
                <a:path w="13642222" h="7673749">
                  <a:moveTo>
                    <a:pt x="0" y="0"/>
                  </a:moveTo>
                  <a:lnTo>
                    <a:pt x="0" y="7673749"/>
                  </a:lnTo>
                  <a:lnTo>
                    <a:pt x="13642222" y="7673749"/>
                  </a:lnTo>
                  <a:lnTo>
                    <a:pt x="13642222" y="0"/>
                  </a:lnTo>
                  <a:lnTo>
                    <a:pt x="0" y="0"/>
                  </a:lnTo>
                  <a:close/>
                  <a:moveTo>
                    <a:pt x="13581261" y="7612790"/>
                  </a:moveTo>
                  <a:lnTo>
                    <a:pt x="59690" y="7612790"/>
                  </a:lnTo>
                  <a:lnTo>
                    <a:pt x="59690" y="59690"/>
                  </a:lnTo>
                  <a:lnTo>
                    <a:pt x="13581261" y="59690"/>
                  </a:lnTo>
                  <a:lnTo>
                    <a:pt x="13581261" y="761279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0" y="1028700"/>
            <a:ext cx="12812254" cy="381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28" y="1053798"/>
            <a:ext cx="9647300" cy="951442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 flipV="1">
            <a:off x="12812254" y="4362624"/>
            <a:ext cx="5437646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flipV="1">
            <a:off x="12812254" y="0"/>
            <a:ext cx="0" cy="1028700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8" name="Group 8"/>
          <p:cNvGrpSpPr/>
          <p:nvPr/>
        </p:nvGrpSpPr>
        <p:grpSpPr>
          <a:xfrm>
            <a:off x="9798110" y="8694377"/>
            <a:ext cx="591657" cy="563923"/>
            <a:chOff x="0" y="0"/>
            <a:chExt cx="812800" cy="7747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8600" y="209550"/>
              <a:ext cx="355600" cy="400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338287"/>
            <a:ext cx="845484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ROUND 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87129" y="1323975"/>
            <a:ext cx="8454847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17212B"/>
                </a:solidFill>
                <a:latin typeface="Public Sans"/>
                <a:ea typeface="Public Sans"/>
                <a:cs typeface="Public Sans"/>
                <a:sym typeface="Public Sans"/>
              </a:rPr>
              <a:t>THE QUOTA TO BE ELECTED IS: </a:t>
            </a:r>
            <a:r>
              <a:rPr lang="en-US" sz="2299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21</a:t>
            </a:r>
          </a:p>
          <a:p>
            <a:pPr algn="ctr">
              <a:lnSpc>
                <a:spcPts val="3219"/>
              </a:lnSpc>
            </a:pPr>
            <a:endParaRPr lang="en-US" sz="2299" b="1">
              <a:solidFill>
                <a:srgbClr val="17212B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3206615" y="554504"/>
            <a:ext cx="4323524" cy="2606470"/>
            <a:chOff x="0" y="0"/>
            <a:chExt cx="5764699" cy="347529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"/>
              <a:ext cx="5764699" cy="245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00"/>
                </a:lnSpc>
              </a:pPr>
              <a:r>
                <a:rPr lang="en-US" sz="60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Example Election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2807062"/>
              <a:ext cx="5764699" cy="66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30"/>
                </a:lnSpc>
              </a:pPr>
              <a:r>
                <a:rPr lang="en-US" sz="31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This one isn’t real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751864" y="6257925"/>
            <a:ext cx="3778275" cy="3133067"/>
            <a:chOff x="0" y="0"/>
            <a:chExt cx="5037700" cy="417742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85725"/>
              <a:ext cx="5037700" cy="868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59"/>
                </a:lnSpc>
              </a:pPr>
              <a:r>
                <a:rPr lang="en-US" sz="3899">
                  <a:solidFill>
                    <a:srgbClr val="17212B">
                      <a:alpha val="49804"/>
                    </a:srgbClr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BOWEN WINS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325850"/>
              <a:ext cx="5037700" cy="2851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80"/>
                </a:lnSpc>
              </a:pPr>
              <a:r>
                <a:rPr lang="en-US" sz="2600">
                  <a:solidFill>
                    <a:srgbClr val="17212B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Bowen has reached the quota and is therefore elected. Congratualtions to Bowen!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247900"/>
            <a:ext cx="18288000" cy="0"/>
          </a:xfrm>
          <a:prstGeom prst="line">
            <a:avLst/>
          </a:prstGeom>
          <a:ln w="76200" cap="flat">
            <a:solidFill>
              <a:srgbClr val="1721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742262" y="2887243"/>
            <a:ext cx="2047932" cy="6371057"/>
            <a:chOff x="0" y="0"/>
            <a:chExt cx="1527687" cy="47525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27687" cy="4752590"/>
            </a:xfrm>
            <a:custGeom>
              <a:avLst/>
              <a:gdLst/>
              <a:ahLst/>
              <a:cxnLst/>
              <a:rect l="l" t="t" r="r" b="b"/>
              <a:pathLst>
                <a:path w="1527687" h="4752590">
                  <a:moveTo>
                    <a:pt x="0" y="0"/>
                  </a:moveTo>
                  <a:lnTo>
                    <a:pt x="0" y="4752590"/>
                  </a:lnTo>
                  <a:lnTo>
                    <a:pt x="1527687" y="4752590"/>
                  </a:lnTo>
                  <a:lnTo>
                    <a:pt x="1527687" y="0"/>
                  </a:lnTo>
                  <a:lnTo>
                    <a:pt x="0" y="0"/>
                  </a:lnTo>
                  <a:close/>
                  <a:moveTo>
                    <a:pt x="1466727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466727" y="59690"/>
                  </a:lnTo>
                  <a:lnTo>
                    <a:pt x="1466727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5120" y="2973087"/>
            <a:ext cx="1966106" cy="3456372"/>
            <a:chOff x="0" y="0"/>
            <a:chExt cx="2621475" cy="460849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21558" r="21558"/>
            <a:stretch>
              <a:fillRect/>
            </a:stretch>
          </p:blipFill>
          <p:spPr>
            <a:xfrm>
              <a:off x="0" y="0"/>
              <a:ext cx="2621475" cy="4608496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2911896" y="2887243"/>
            <a:ext cx="2047932" cy="6371057"/>
            <a:chOff x="0" y="0"/>
            <a:chExt cx="1527687" cy="47525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27687" cy="4752590"/>
            </a:xfrm>
            <a:custGeom>
              <a:avLst/>
              <a:gdLst/>
              <a:ahLst/>
              <a:cxnLst/>
              <a:rect l="l" t="t" r="r" b="b"/>
              <a:pathLst>
                <a:path w="1527687" h="4752590">
                  <a:moveTo>
                    <a:pt x="0" y="0"/>
                  </a:moveTo>
                  <a:lnTo>
                    <a:pt x="0" y="4752590"/>
                  </a:lnTo>
                  <a:lnTo>
                    <a:pt x="1527687" y="4752590"/>
                  </a:lnTo>
                  <a:lnTo>
                    <a:pt x="1527687" y="0"/>
                  </a:lnTo>
                  <a:lnTo>
                    <a:pt x="0" y="0"/>
                  </a:lnTo>
                  <a:close/>
                  <a:moveTo>
                    <a:pt x="1466727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466727" y="59690"/>
                  </a:lnTo>
                  <a:lnTo>
                    <a:pt x="1466727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49213" y="2956763"/>
            <a:ext cx="1973432" cy="3489019"/>
            <a:chOff x="0" y="0"/>
            <a:chExt cx="2631243" cy="465202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21719" r="21719"/>
            <a:stretch>
              <a:fillRect/>
            </a:stretch>
          </p:blipFill>
          <p:spPr>
            <a:xfrm>
              <a:off x="0" y="0"/>
              <a:ext cx="2631243" cy="4652025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5079078" y="2887243"/>
            <a:ext cx="2047932" cy="6371057"/>
            <a:chOff x="0" y="0"/>
            <a:chExt cx="1527687" cy="47525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27687" cy="4752590"/>
            </a:xfrm>
            <a:custGeom>
              <a:avLst/>
              <a:gdLst/>
              <a:ahLst/>
              <a:cxnLst/>
              <a:rect l="l" t="t" r="r" b="b"/>
              <a:pathLst>
                <a:path w="1527687" h="4752590">
                  <a:moveTo>
                    <a:pt x="0" y="0"/>
                  </a:moveTo>
                  <a:lnTo>
                    <a:pt x="0" y="4752590"/>
                  </a:lnTo>
                  <a:lnTo>
                    <a:pt x="1527687" y="4752590"/>
                  </a:lnTo>
                  <a:lnTo>
                    <a:pt x="1527687" y="0"/>
                  </a:lnTo>
                  <a:lnTo>
                    <a:pt x="0" y="0"/>
                  </a:lnTo>
                  <a:close/>
                  <a:moveTo>
                    <a:pt x="1466727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466727" y="59690"/>
                  </a:lnTo>
                  <a:lnTo>
                    <a:pt x="1466727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121936" y="2973087"/>
            <a:ext cx="1966106" cy="3456372"/>
            <a:chOff x="0" y="0"/>
            <a:chExt cx="2621475" cy="4608496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 l="21558" r="21558"/>
            <a:stretch>
              <a:fillRect/>
            </a:stretch>
          </p:blipFill>
          <p:spPr>
            <a:xfrm>
              <a:off x="0" y="0"/>
              <a:ext cx="2621475" cy="4608496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>
            <a:off x="7248712" y="2887243"/>
            <a:ext cx="2047932" cy="6371057"/>
            <a:chOff x="0" y="0"/>
            <a:chExt cx="1527687" cy="47525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27687" cy="4752590"/>
            </a:xfrm>
            <a:custGeom>
              <a:avLst/>
              <a:gdLst/>
              <a:ahLst/>
              <a:cxnLst/>
              <a:rect l="l" t="t" r="r" b="b"/>
              <a:pathLst>
                <a:path w="1527687" h="4752590">
                  <a:moveTo>
                    <a:pt x="0" y="0"/>
                  </a:moveTo>
                  <a:lnTo>
                    <a:pt x="0" y="4752590"/>
                  </a:lnTo>
                  <a:lnTo>
                    <a:pt x="1527687" y="4752590"/>
                  </a:lnTo>
                  <a:lnTo>
                    <a:pt x="1527687" y="0"/>
                  </a:lnTo>
                  <a:lnTo>
                    <a:pt x="0" y="0"/>
                  </a:lnTo>
                  <a:close/>
                  <a:moveTo>
                    <a:pt x="1466727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466727" y="59690"/>
                  </a:lnTo>
                  <a:lnTo>
                    <a:pt x="1466727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91570" y="2973087"/>
            <a:ext cx="1966106" cy="3456372"/>
            <a:chOff x="0" y="0"/>
            <a:chExt cx="2621475" cy="4608496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l="21558" r="21558"/>
            <a:stretch>
              <a:fillRect/>
            </a:stretch>
          </p:blipFill>
          <p:spPr>
            <a:xfrm>
              <a:off x="0" y="0"/>
              <a:ext cx="2621475" cy="4608496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9415618" y="2887243"/>
            <a:ext cx="2047932" cy="6371057"/>
            <a:chOff x="0" y="0"/>
            <a:chExt cx="1527687" cy="47525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527687" cy="4752590"/>
            </a:xfrm>
            <a:custGeom>
              <a:avLst/>
              <a:gdLst/>
              <a:ahLst/>
              <a:cxnLst/>
              <a:rect l="l" t="t" r="r" b="b"/>
              <a:pathLst>
                <a:path w="1527687" h="4752590">
                  <a:moveTo>
                    <a:pt x="0" y="0"/>
                  </a:moveTo>
                  <a:lnTo>
                    <a:pt x="0" y="4752590"/>
                  </a:lnTo>
                  <a:lnTo>
                    <a:pt x="1527687" y="4752590"/>
                  </a:lnTo>
                  <a:lnTo>
                    <a:pt x="1527687" y="0"/>
                  </a:lnTo>
                  <a:lnTo>
                    <a:pt x="0" y="0"/>
                  </a:lnTo>
                  <a:close/>
                  <a:moveTo>
                    <a:pt x="1466727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466727" y="59690"/>
                  </a:lnTo>
                  <a:lnTo>
                    <a:pt x="1466727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458476" y="2973087"/>
            <a:ext cx="1966106" cy="3456372"/>
            <a:chOff x="0" y="0"/>
            <a:chExt cx="2621475" cy="4608496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/>
            <a:srcRect l="21558" r="21558"/>
            <a:stretch>
              <a:fillRect/>
            </a:stretch>
          </p:blipFill>
          <p:spPr>
            <a:xfrm>
              <a:off x="0" y="0"/>
              <a:ext cx="2621475" cy="4608496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11582524" y="2887243"/>
            <a:ext cx="2047932" cy="6371057"/>
            <a:chOff x="0" y="0"/>
            <a:chExt cx="1527687" cy="475259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27687" cy="4752590"/>
            </a:xfrm>
            <a:custGeom>
              <a:avLst/>
              <a:gdLst/>
              <a:ahLst/>
              <a:cxnLst/>
              <a:rect l="l" t="t" r="r" b="b"/>
              <a:pathLst>
                <a:path w="1527687" h="4752590">
                  <a:moveTo>
                    <a:pt x="0" y="0"/>
                  </a:moveTo>
                  <a:lnTo>
                    <a:pt x="0" y="4752590"/>
                  </a:lnTo>
                  <a:lnTo>
                    <a:pt x="1527687" y="4752590"/>
                  </a:lnTo>
                  <a:lnTo>
                    <a:pt x="1527687" y="0"/>
                  </a:lnTo>
                  <a:lnTo>
                    <a:pt x="0" y="0"/>
                  </a:lnTo>
                  <a:close/>
                  <a:moveTo>
                    <a:pt x="1466727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466727" y="59690"/>
                  </a:lnTo>
                  <a:lnTo>
                    <a:pt x="1466727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625382" y="2973087"/>
            <a:ext cx="1966106" cy="3456372"/>
            <a:chOff x="0" y="0"/>
            <a:chExt cx="2621475" cy="4608496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7"/>
            <a:srcRect l="21558" r="21558"/>
            <a:stretch>
              <a:fillRect/>
            </a:stretch>
          </p:blipFill>
          <p:spPr>
            <a:xfrm>
              <a:off x="0" y="0"/>
              <a:ext cx="2621475" cy="4608496"/>
            </a:xfrm>
            <a:prstGeom prst="rect">
              <a:avLst/>
            </a:prstGeom>
          </p:spPr>
        </p:pic>
      </p:grpSp>
      <p:grpSp>
        <p:nvGrpSpPr>
          <p:cNvPr id="27" name="Group 27"/>
          <p:cNvGrpSpPr/>
          <p:nvPr/>
        </p:nvGrpSpPr>
        <p:grpSpPr>
          <a:xfrm>
            <a:off x="13749430" y="2887243"/>
            <a:ext cx="2047932" cy="6371057"/>
            <a:chOff x="0" y="0"/>
            <a:chExt cx="1527687" cy="475259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27687" cy="4752590"/>
            </a:xfrm>
            <a:custGeom>
              <a:avLst/>
              <a:gdLst/>
              <a:ahLst/>
              <a:cxnLst/>
              <a:rect l="l" t="t" r="r" b="b"/>
              <a:pathLst>
                <a:path w="1527687" h="4752590">
                  <a:moveTo>
                    <a:pt x="0" y="0"/>
                  </a:moveTo>
                  <a:lnTo>
                    <a:pt x="0" y="4752590"/>
                  </a:lnTo>
                  <a:lnTo>
                    <a:pt x="1527687" y="4752590"/>
                  </a:lnTo>
                  <a:lnTo>
                    <a:pt x="1527687" y="0"/>
                  </a:lnTo>
                  <a:lnTo>
                    <a:pt x="0" y="0"/>
                  </a:lnTo>
                  <a:close/>
                  <a:moveTo>
                    <a:pt x="1466727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466727" y="59690"/>
                  </a:lnTo>
                  <a:lnTo>
                    <a:pt x="1466727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92288" y="2973087"/>
            <a:ext cx="1966106" cy="3456372"/>
            <a:chOff x="0" y="0"/>
            <a:chExt cx="2621475" cy="4608496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8"/>
            <a:srcRect l="38916" r="38916"/>
            <a:stretch>
              <a:fillRect/>
            </a:stretch>
          </p:blipFill>
          <p:spPr>
            <a:xfrm>
              <a:off x="0" y="0"/>
              <a:ext cx="2621475" cy="4608496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13811405" y="2973087"/>
            <a:ext cx="1923982" cy="3456372"/>
            <a:chOff x="0" y="0"/>
            <a:chExt cx="2565309" cy="4608496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9"/>
            <a:srcRect l="22167" r="22167"/>
            <a:stretch>
              <a:fillRect/>
            </a:stretch>
          </p:blipFill>
          <p:spPr>
            <a:xfrm>
              <a:off x="0" y="0"/>
              <a:ext cx="2565309" cy="4608496"/>
            </a:xfrm>
            <a:prstGeom prst="rect">
              <a:avLst/>
            </a:prstGeom>
          </p:spPr>
        </p:pic>
      </p:grpSp>
      <p:grpSp>
        <p:nvGrpSpPr>
          <p:cNvPr id="33" name="Group 33"/>
          <p:cNvGrpSpPr/>
          <p:nvPr/>
        </p:nvGrpSpPr>
        <p:grpSpPr>
          <a:xfrm>
            <a:off x="15958827" y="2887243"/>
            <a:ext cx="2047932" cy="6371057"/>
            <a:chOff x="0" y="0"/>
            <a:chExt cx="1527687" cy="475259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527687" cy="4752590"/>
            </a:xfrm>
            <a:custGeom>
              <a:avLst/>
              <a:gdLst/>
              <a:ahLst/>
              <a:cxnLst/>
              <a:rect l="l" t="t" r="r" b="b"/>
              <a:pathLst>
                <a:path w="1527687" h="4752590">
                  <a:moveTo>
                    <a:pt x="0" y="0"/>
                  </a:moveTo>
                  <a:lnTo>
                    <a:pt x="0" y="4752590"/>
                  </a:lnTo>
                  <a:lnTo>
                    <a:pt x="1527687" y="4752590"/>
                  </a:lnTo>
                  <a:lnTo>
                    <a:pt x="1527687" y="0"/>
                  </a:lnTo>
                  <a:lnTo>
                    <a:pt x="0" y="0"/>
                  </a:lnTo>
                  <a:close/>
                  <a:moveTo>
                    <a:pt x="1466727" y="4691630"/>
                  </a:moveTo>
                  <a:lnTo>
                    <a:pt x="59690" y="4691630"/>
                  </a:lnTo>
                  <a:lnTo>
                    <a:pt x="59690" y="59690"/>
                  </a:lnTo>
                  <a:lnTo>
                    <a:pt x="1466727" y="59690"/>
                  </a:lnTo>
                  <a:lnTo>
                    <a:pt x="1466727" y="4691630"/>
                  </a:lnTo>
                  <a:close/>
                </a:path>
              </a:pathLst>
            </a:custGeom>
            <a:solidFill>
              <a:srgbClr val="17212B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6033944" y="2973087"/>
            <a:ext cx="1923982" cy="3456372"/>
            <a:chOff x="0" y="0"/>
            <a:chExt cx="2565309" cy="4608496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8"/>
            <a:srcRect l="39153" r="39153"/>
            <a:stretch>
              <a:fillRect/>
            </a:stretch>
          </p:blipFill>
          <p:spPr>
            <a:xfrm>
              <a:off x="0" y="0"/>
              <a:ext cx="2565309" cy="4608496"/>
            </a:xfrm>
            <a:prstGeom prst="rect">
              <a:avLst/>
            </a:prstGeom>
          </p:spPr>
        </p:pic>
      </p:grpSp>
      <p:sp>
        <p:nvSpPr>
          <p:cNvPr id="37" name="TextBox 37"/>
          <p:cNvSpPr txBox="1"/>
          <p:nvPr/>
        </p:nvSpPr>
        <p:spPr>
          <a:xfrm>
            <a:off x="1028700" y="813162"/>
            <a:ext cx="16538174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5400" b="1">
                <a:solidFill>
                  <a:srgbClr val="17212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Candidates - President      Votes: 768     Quota: 384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988776" y="7562709"/>
            <a:ext cx="1554904" cy="970280"/>
            <a:chOff x="0" y="0"/>
            <a:chExt cx="2073205" cy="1293707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47625"/>
              <a:ext cx="2073205" cy="134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29"/>
                </a:lnSpc>
              </a:pPr>
              <a:r>
                <a:rPr lang="en-US" sz="3099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Crystal Acqua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820148"/>
              <a:ext cx="2073205" cy="45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158410" y="7562709"/>
            <a:ext cx="1554904" cy="1429181"/>
            <a:chOff x="0" y="0"/>
            <a:chExt cx="2073205" cy="1905574"/>
          </a:xfrm>
        </p:grpSpPr>
        <p:sp>
          <p:nvSpPr>
            <p:cNvPr id="42" name="TextBox 42"/>
            <p:cNvSpPr txBox="1"/>
            <p:nvPr/>
          </p:nvSpPr>
          <p:spPr>
            <a:xfrm>
              <a:off x="0" y="-47625"/>
              <a:ext cx="2073205" cy="1317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Marwa Hafouda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1469541"/>
              <a:ext cx="2073205" cy="43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325592" y="7396442"/>
            <a:ext cx="1554904" cy="1464741"/>
            <a:chOff x="0" y="0"/>
            <a:chExt cx="2073205" cy="1952988"/>
          </a:xfrm>
        </p:grpSpPr>
        <p:sp>
          <p:nvSpPr>
            <p:cNvPr id="45" name="TextBox 45"/>
            <p:cNvSpPr txBox="1"/>
            <p:nvPr/>
          </p:nvSpPr>
          <p:spPr>
            <a:xfrm>
              <a:off x="0" y="-47625"/>
              <a:ext cx="2073205" cy="134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0"/>
                </a:lnSpc>
              </a:pPr>
              <a:r>
                <a:rPr lang="en-US" sz="31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Leona Chang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1493248"/>
              <a:ext cx="2073205" cy="45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495226" y="7567892"/>
            <a:ext cx="1554904" cy="1464741"/>
            <a:chOff x="0" y="0"/>
            <a:chExt cx="2073205" cy="1952988"/>
          </a:xfrm>
        </p:grpSpPr>
        <p:sp>
          <p:nvSpPr>
            <p:cNvPr id="48" name="TextBox 48"/>
            <p:cNvSpPr txBox="1"/>
            <p:nvPr/>
          </p:nvSpPr>
          <p:spPr>
            <a:xfrm>
              <a:off x="0" y="-47625"/>
              <a:ext cx="2073205" cy="134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0"/>
                </a:lnSpc>
              </a:pPr>
              <a:r>
                <a:rPr lang="en-US" sz="31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Eli Heijink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1493248"/>
              <a:ext cx="2073205" cy="45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9662132" y="7396442"/>
            <a:ext cx="1554904" cy="1464741"/>
            <a:chOff x="0" y="0"/>
            <a:chExt cx="2073205" cy="1952988"/>
          </a:xfrm>
        </p:grpSpPr>
        <p:sp>
          <p:nvSpPr>
            <p:cNvPr id="51" name="TextBox 51"/>
            <p:cNvSpPr txBox="1"/>
            <p:nvPr/>
          </p:nvSpPr>
          <p:spPr>
            <a:xfrm>
              <a:off x="0" y="-47625"/>
              <a:ext cx="2073205" cy="134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0"/>
                </a:lnSpc>
              </a:pPr>
              <a:r>
                <a:rPr lang="en-US" sz="31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Mia Hasluck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1493248"/>
              <a:ext cx="2073205" cy="45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1829038" y="7396442"/>
            <a:ext cx="1554904" cy="1355521"/>
            <a:chOff x="0" y="0"/>
            <a:chExt cx="2073205" cy="1807361"/>
          </a:xfrm>
        </p:grpSpPr>
        <p:sp>
          <p:nvSpPr>
            <p:cNvPr id="54" name="TextBox 54"/>
            <p:cNvSpPr txBox="1"/>
            <p:nvPr/>
          </p:nvSpPr>
          <p:spPr>
            <a:xfrm>
              <a:off x="0" y="-38100"/>
              <a:ext cx="2073205" cy="1209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Pankhuri</a:t>
              </a:r>
            </a:p>
            <a:p>
              <a:pPr algn="ctr">
                <a:lnSpc>
                  <a:spcPts val="3640"/>
                </a:lnSpc>
              </a:pPr>
              <a:r>
                <a:rPr lang="en-US" sz="28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Soni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1371328"/>
              <a:ext cx="2073205" cy="4360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3995944" y="7396442"/>
            <a:ext cx="1554904" cy="1464741"/>
            <a:chOff x="0" y="0"/>
            <a:chExt cx="2073205" cy="1952988"/>
          </a:xfrm>
        </p:grpSpPr>
        <p:sp>
          <p:nvSpPr>
            <p:cNvPr id="57" name="TextBox 57"/>
            <p:cNvSpPr txBox="1"/>
            <p:nvPr/>
          </p:nvSpPr>
          <p:spPr>
            <a:xfrm>
              <a:off x="0" y="-47625"/>
              <a:ext cx="2073205" cy="13413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0"/>
                </a:lnSpc>
              </a:pPr>
              <a:r>
                <a:rPr lang="en-US" sz="31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Roshan Pendor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1493248"/>
              <a:ext cx="2073205" cy="45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6218483" y="7341828"/>
            <a:ext cx="1554904" cy="959916"/>
            <a:chOff x="0" y="0"/>
            <a:chExt cx="2073205" cy="1279888"/>
          </a:xfrm>
        </p:grpSpPr>
        <p:sp>
          <p:nvSpPr>
            <p:cNvPr id="60" name="TextBox 60"/>
            <p:cNvSpPr txBox="1"/>
            <p:nvPr/>
          </p:nvSpPr>
          <p:spPr>
            <a:xfrm>
              <a:off x="0" y="-47625"/>
              <a:ext cx="2073205" cy="66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0"/>
                </a:lnSpc>
              </a:pPr>
              <a:r>
                <a:rPr lang="en-US" sz="3100" b="1">
                  <a:solidFill>
                    <a:srgbClr val="17212B"/>
                  </a:solidFill>
                  <a:latin typeface="Public Sans Bold"/>
                  <a:ea typeface="Public Sans Bold"/>
                  <a:cs typeface="Public Sans Bold"/>
                  <a:sym typeface="Public Sans Bold"/>
                </a:rPr>
                <a:t>R.O.N.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820148"/>
              <a:ext cx="2073205" cy="459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3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Custom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Public Sans</vt:lpstr>
      <vt:lpstr>Calibri</vt:lpstr>
      <vt:lpstr>Arial</vt:lpstr>
      <vt:lpstr>Public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Election Results</dc:title>
  <dc:creator>George.Blake</dc:creator>
  <cp:lastModifiedBy>George Blake</cp:lastModifiedBy>
  <cp:revision>3</cp:revision>
  <dcterms:created xsi:type="dcterms:W3CDTF">2006-08-16T00:00:00Z</dcterms:created>
  <dcterms:modified xsi:type="dcterms:W3CDTF">2026-03-26T17:42:10Z</dcterms:modified>
  <dc:identifier>DAHE8z00bxw</dc:identifier>
</cp:coreProperties>
</file>